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72194" autoAdjust="0"/>
  </p:normalViewPr>
  <p:slideViewPr>
    <p:cSldViewPr>
      <p:cViewPr varScale="1">
        <p:scale>
          <a:sx n="82" d="100"/>
          <a:sy n="82" d="100"/>
        </p:scale>
        <p:origin x="24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176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2800" b="1" dirty="0" err="1">
                <a:solidFill>
                  <a:schemeClr val="tx1"/>
                </a:solidFill>
              </a:rPr>
              <a:t>Entwicklung</a:t>
            </a:r>
            <a:r>
              <a:rPr lang="en-US" sz="2800" b="1" dirty="0">
                <a:solidFill>
                  <a:schemeClr val="tx1"/>
                </a:solidFill>
              </a:rPr>
              <a:t> der </a:t>
            </a:r>
            <a:r>
              <a:rPr lang="en-US" sz="2800" b="1" dirty="0" err="1">
                <a:solidFill>
                  <a:schemeClr val="tx1"/>
                </a:solidFill>
              </a:rPr>
              <a:t>Fallzahlen</a:t>
            </a:r>
            <a:endParaRPr lang="en-US" sz="28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1358996792067658E-3"/>
          <c:y val="8.418097982683463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Tabelle1!$C$1</c:f>
              <c:strCache>
                <c:ptCount val="1"/>
                <c:pt idx="0">
                  <c:v>Leistungsberechtigte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solidFill>
                <a:srgbClr val="00325F"/>
              </a:solidFill>
            </a:ln>
            <a:effectLst/>
          </c:spPr>
          <c:invertIfNegative val="0"/>
          <c:cat>
            <c:numRef>
              <c:f>Tabelle1!$A$2:$A$18</c:f>
              <c:numCache>
                <c:formatCode>General</c:formatCode>
                <c:ptCount val="17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</c:numCache>
            </c:numRef>
          </c:cat>
          <c:val>
            <c:numRef>
              <c:f>Tabelle1!$C$2:$C$18</c:f>
              <c:numCache>
                <c:formatCode>General</c:formatCode>
                <c:ptCount val="17"/>
                <c:pt idx="0">
                  <c:v>92</c:v>
                </c:pt>
                <c:pt idx="1">
                  <c:v>143</c:v>
                </c:pt>
                <c:pt idx="2">
                  <c:v>175</c:v>
                </c:pt>
                <c:pt idx="3">
                  <c:v>213</c:v>
                </c:pt>
                <c:pt idx="4">
                  <c:v>265</c:v>
                </c:pt>
                <c:pt idx="5">
                  <c:v>345</c:v>
                </c:pt>
                <c:pt idx="6">
                  <c:v>397</c:v>
                </c:pt>
                <c:pt idx="7">
                  <c:v>402</c:v>
                </c:pt>
                <c:pt idx="8">
                  <c:v>443</c:v>
                </c:pt>
                <c:pt idx="9">
                  <c:v>472</c:v>
                </c:pt>
                <c:pt idx="10">
                  <c:v>510</c:v>
                </c:pt>
                <c:pt idx="11">
                  <c:v>526</c:v>
                </c:pt>
                <c:pt idx="12">
                  <c:v>572</c:v>
                </c:pt>
                <c:pt idx="13">
                  <c:v>595</c:v>
                </c:pt>
                <c:pt idx="14">
                  <c:v>609</c:v>
                </c:pt>
                <c:pt idx="15">
                  <c:v>658</c:v>
                </c:pt>
                <c:pt idx="16">
                  <c:v>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39-4F19-98EB-9CE07B1A9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63952688"/>
        <c:axId val="263953016"/>
      </c:barChart>
      <c:catAx>
        <c:axId val="26395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63953016"/>
        <c:crosses val="autoZero"/>
        <c:auto val="1"/>
        <c:lblAlgn val="ctr"/>
        <c:lblOffset val="100"/>
        <c:noMultiLvlLbl val="0"/>
      </c:catAx>
      <c:valAx>
        <c:axId val="263953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6395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 sz="1400"/>
              <a:t>BWF-Aufnahmen im Berichtsjahr (N=</a:t>
            </a:r>
            <a:r>
              <a:rPr lang="de-DE" sz="1400" baseline="0">
                <a:solidFill>
                  <a:schemeClr val="tx1"/>
                </a:solidFill>
              </a:rPr>
              <a:t> </a:t>
            </a:r>
            <a:r>
              <a:rPr lang="de-DE" sz="1400">
                <a:solidFill>
                  <a:schemeClr val="tx1"/>
                </a:solidFill>
              </a:rPr>
              <a:t>96</a:t>
            </a:r>
            <a:r>
              <a:rPr lang="de-DE" sz="1400"/>
              <a:t>)</a:t>
            </a:r>
          </a:p>
        </c:rich>
      </c:tx>
      <c:layout>
        <c:manualLayout>
          <c:xMode val="edge"/>
          <c:yMode val="edge"/>
          <c:x val="0.25699236647276008"/>
          <c:y val="5.6037249926616191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820725524735354E-2"/>
          <c:y val="0.18830523587957507"/>
          <c:w val="0.60185293770963233"/>
          <c:h val="0.77542717297042063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5"/>
            <c:extLst>
              <c:ext xmlns:c16="http://schemas.microsoft.com/office/drawing/2014/chart" uri="{C3380CC4-5D6E-409C-BE32-E72D297353CC}">
                <c16:uniqueId val="{00000001-1D27-4A66-A70F-31BD91F39517}"/>
              </c:ext>
            </c:extLst>
          </c:dPt>
          <c:dPt>
            <c:idx val="1"/>
            <c:bubble3D val="0"/>
            <c:explosion val="18"/>
            <c:extLst>
              <c:ext xmlns:c16="http://schemas.microsoft.com/office/drawing/2014/chart" uri="{C3380CC4-5D6E-409C-BE32-E72D297353CC}">
                <c16:uniqueId val="{00000003-1D27-4A66-A70F-31BD91F39517}"/>
              </c:ext>
            </c:extLst>
          </c:dPt>
          <c:dPt>
            <c:idx val="2"/>
            <c:bubble3D val="0"/>
            <c:explosion val="8"/>
            <c:extLst>
              <c:ext xmlns:c16="http://schemas.microsoft.com/office/drawing/2014/chart" uri="{C3380CC4-5D6E-409C-BE32-E72D297353CC}">
                <c16:uniqueId val="{00000005-1D27-4A66-A70F-31BD91F39517}"/>
              </c:ext>
            </c:extLst>
          </c:dPt>
          <c:dPt>
            <c:idx val="3"/>
            <c:bubble3D val="0"/>
            <c:explosion val="8"/>
            <c:extLst>
              <c:ext xmlns:c16="http://schemas.microsoft.com/office/drawing/2014/chart" uri="{C3380CC4-5D6E-409C-BE32-E72D297353CC}">
                <c16:uniqueId val="{00000007-1D27-4A66-A70F-31BD91F39517}"/>
              </c:ext>
            </c:extLst>
          </c:dPt>
          <c:dLbls>
            <c:dLbl>
              <c:idx val="0"/>
              <c:layout>
                <c:manualLayout>
                  <c:x val="-9.8887358047433538E-2"/>
                  <c:y val="0.1031947538934784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27-4A66-A70F-31BD91F39517}"/>
                </c:ext>
              </c:extLst>
            </c:dLbl>
            <c:dLbl>
              <c:idx val="1"/>
              <c:layout>
                <c:manualLayout>
                  <c:x val="-0.15188656333522471"/>
                  <c:y val="-0.2522234718064951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27-4A66-A70F-31BD91F39517}"/>
                </c:ext>
              </c:extLst>
            </c:dLbl>
            <c:dLbl>
              <c:idx val="2"/>
              <c:layout>
                <c:manualLayout>
                  <c:x val="6.8357060312068244E-2"/>
                  <c:y val="-0.13400484290321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27-4A66-A70F-31BD91F39517}"/>
                </c:ext>
              </c:extLst>
            </c:dLbl>
            <c:dLbl>
              <c:idx val="3"/>
              <c:layout>
                <c:manualLayout>
                  <c:x val="9.9192398686008251E-2"/>
                  <c:y val="7.471610246720249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27-4A66-A70F-31BD91F395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Erfassung!$AQ$62:$AT$62</c:f>
              <c:strCache>
                <c:ptCount val="4"/>
                <c:pt idx="0">
                  <c:v>Wechsel aus stat. Wohnform ins BWF</c:v>
                </c:pt>
                <c:pt idx="1">
                  <c:v>Übergang von Pflegefamilie (Kinder/Jugendliche) zu BWF</c:v>
                </c:pt>
                <c:pt idx="2">
                  <c:v>Wechsel von ABW zu BWF</c:v>
                </c:pt>
                <c:pt idx="3">
                  <c:v>BWF als erstmalige Wohnhilfe</c:v>
                </c:pt>
              </c:strCache>
            </c:strRef>
          </c:cat>
          <c:val>
            <c:numRef>
              <c:f>Erfassung!$AQ$63:$AT$63</c:f>
              <c:numCache>
                <c:formatCode>General</c:formatCode>
                <c:ptCount val="4"/>
                <c:pt idx="0">
                  <c:v>16</c:v>
                </c:pt>
                <c:pt idx="1">
                  <c:v>48</c:v>
                </c:pt>
                <c:pt idx="2">
                  <c:v>9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27-4A66-A70F-31BD91F3951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656274008555556"/>
          <c:y val="0.14735741890368872"/>
          <c:w val="0.36378625495339395"/>
          <c:h val="0.69037965831867198"/>
        </c:manualLayout>
      </c:layout>
      <c:overlay val="0"/>
      <c:txPr>
        <a:bodyPr/>
        <a:lstStyle/>
        <a:p>
          <a:pPr>
            <a:defRPr sz="1100" baseline="0"/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de-DE" sz="1400"/>
              <a:t>Staffelung nach Familienform              </a:t>
            </a:r>
            <a:endParaRPr lang="de-DE" sz="1000"/>
          </a:p>
        </c:rich>
      </c:tx>
      <c:layout>
        <c:manualLayout>
          <c:xMode val="edge"/>
          <c:yMode val="edge"/>
          <c:x val="0.17689203109006546"/>
          <c:y val="3.664627628109345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456802600134251E-2"/>
          <c:y val="8.5501101198708782E-2"/>
          <c:w val="0.62242469868123385"/>
          <c:h val="0.83963885903098734"/>
        </c:manualLayout>
      </c:layout>
      <c:pie3DChart>
        <c:varyColors val="1"/>
        <c:ser>
          <c:idx val="0"/>
          <c:order val="0"/>
          <c:explosion val="4"/>
          <c:dLbls>
            <c:dLbl>
              <c:idx val="0"/>
              <c:layout>
                <c:manualLayout>
                  <c:x val="-0.17597568258571417"/>
                  <c:y val="5.88319384034776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E4-4FB2-870B-753BC09EF2EE}"/>
                </c:ext>
              </c:extLst>
            </c:dLbl>
            <c:dLbl>
              <c:idx val="1"/>
              <c:layout>
                <c:manualLayout>
                  <c:x val="-0.11425785166853056"/>
                  <c:y val="-0.2350430909640119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E4-4FB2-870B-753BC09EF2EE}"/>
                </c:ext>
              </c:extLst>
            </c:dLbl>
            <c:dLbl>
              <c:idx val="2"/>
              <c:layout>
                <c:manualLayout>
                  <c:x val="0.11733279633944246"/>
                  <c:y val="-0.123990265946184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E4-4FB2-870B-753BC09EF2EE}"/>
                </c:ext>
              </c:extLst>
            </c:dLbl>
            <c:dLbl>
              <c:idx val="3"/>
              <c:layout>
                <c:manualLayout>
                  <c:x val="8.2268496761025059E-2"/>
                  <c:y val="0.101624151657652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E4-4FB2-870B-753BC09EF2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Erfassung!$AC$63:$AF$63</c:f>
              <c:strCache>
                <c:ptCount val="4"/>
                <c:pt idx="0">
                  <c:v>ehem. Pflegefamilie</c:v>
                </c:pt>
                <c:pt idx="1">
                  <c:v>Bei Verwandten 2. Grades</c:v>
                </c:pt>
                <c:pt idx="2">
                  <c:v>Gastfamilie / Gemeinschaft</c:v>
                </c:pt>
                <c:pt idx="3">
                  <c:v>Wohnen bei Einzelperson</c:v>
                </c:pt>
              </c:strCache>
            </c:strRef>
          </c:cat>
          <c:val>
            <c:numRef>
              <c:f>Erfassung!$AC$64:$AF$64</c:f>
              <c:numCache>
                <c:formatCode>General</c:formatCode>
                <c:ptCount val="4"/>
                <c:pt idx="0">
                  <c:v>190</c:v>
                </c:pt>
                <c:pt idx="1">
                  <c:v>94</c:v>
                </c:pt>
                <c:pt idx="2">
                  <c:v>206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E4-4FB2-870B-753BC09EF2E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12697163696265"/>
          <c:y val="0.18747029121243017"/>
          <c:w val="0.2762677762129222"/>
          <c:h val="0.71981808222592458"/>
        </c:manualLayout>
      </c:layout>
      <c:overlay val="0"/>
      <c:txPr>
        <a:bodyPr/>
        <a:lstStyle/>
        <a:p>
          <a:pPr>
            <a:defRPr sz="1000"/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Staffellung nach </a:t>
            </a:r>
            <a:r>
              <a:rPr lang="de-DE" sz="1400"/>
              <a:t>Personenkreisen</a:t>
            </a:r>
          </a:p>
        </c:rich>
      </c:tx>
      <c:layout>
        <c:manualLayout>
          <c:xMode val="edge"/>
          <c:yMode val="edge"/>
          <c:x val="9.6866314728383043E-2"/>
          <c:y val="6.746556480513213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00805759440531E-3"/>
          <c:y val="0.16701780866429777"/>
          <c:w val="0.88489913783793839"/>
          <c:h val="0.83038241610655827"/>
        </c:manualLayout>
      </c:layout>
      <c:pie3DChart>
        <c:varyColors val="1"/>
        <c:ser>
          <c:idx val="0"/>
          <c:order val="0"/>
          <c:explosion val="46"/>
          <c:dPt>
            <c:idx val="0"/>
            <c:bubble3D val="0"/>
            <c:explosion val="9"/>
            <c:extLst>
              <c:ext xmlns:c16="http://schemas.microsoft.com/office/drawing/2014/chart" uri="{C3380CC4-5D6E-409C-BE32-E72D297353CC}">
                <c16:uniqueId val="{00000001-67FA-4C92-8A23-F84D255D627F}"/>
              </c:ext>
            </c:extLst>
          </c:dPt>
          <c:dPt>
            <c:idx val="1"/>
            <c:bubble3D val="0"/>
            <c:explosion val="16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67FA-4C92-8A23-F84D255D627F}"/>
              </c:ext>
            </c:extLst>
          </c:dPt>
          <c:dPt>
            <c:idx val="2"/>
            <c:bubble3D val="0"/>
            <c:explosion val="28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67FA-4C92-8A23-F84D255D627F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67FA-4C92-8A23-F84D255D627F}"/>
              </c:ext>
            </c:extLst>
          </c:dPt>
          <c:dLbls>
            <c:dLbl>
              <c:idx val="0"/>
              <c:layout>
                <c:manualLayout>
                  <c:x val="-0.22569765441180298"/>
                  <c:y val="-0.124961801717249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7FA-4C92-8A23-F84D255D627F}"/>
                </c:ext>
              </c:extLst>
            </c:dLbl>
            <c:dLbl>
              <c:idx val="1"/>
              <c:layout>
                <c:manualLayout>
                  <c:x val="0.16211620388315084"/>
                  <c:y val="2.142280013114025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FA-4C92-8A23-F84D255D627F}"/>
                </c:ext>
              </c:extLst>
            </c:dLbl>
            <c:dLbl>
              <c:idx val="2"/>
              <c:layout>
                <c:manualLayout>
                  <c:x val="-1.3257954785270582E-2"/>
                  <c:y val="5.632581546129323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FA-4C92-8A23-F84D255D627F}"/>
                </c:ext>
              </c:extLst>
            </c:dLbl>
            <c:dLbl>
              <c:idx val="3"/>
              <c:layout>
                <c:manualLayout>
                  <c:x val="4.0035492096982303E-2"/>
                  <c:y val="1.2942038514388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FA-4C92-8A23-F84D255D62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Erfassung!$I$60:$L$60</c:f>
              <c:strCache>
                <c:ptCount val="4"/>
                <c:pt idx="0">
                  <c:v>gB</c:v>
                </c:pt>
                <c:pt idx="1">
                  <c:v>pB</c:v>
                </c:pt>
                <c:pt idx="2">
                  <c:v>Su</c:v>
                </c:pt>
                <c:pt idx="3">
                  <c:v>kB</c:v>
                </c:pt>
              </c:strCache>
            </c:strRef>
          </c:cat>
          <c:val>
            <c:numRef>
              <c:f>Erfassung!$I$61:$L$61</c:f>
              <c:numCache>
                <c:formatCode>General</c:formatCode>
                <c:ptCount val="4"/>
                <c:pt idx="0">
                  <c:v>450</c:v>
                </c:pt>
                <c:pt idx="1">
                  <c:v>250</c:v>
                </c:pt>
                <c:pt idx="2">
                  <c:v>19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7FA-4C92-8A23-F84D255D627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0.07143</cdr:x>
      <cdr:y>0.87723</cdr:y>
    </cdr:from>
    <cdr:to>
      <cdr:x>0.94643</cdr:x>
      <cdr:y>0.95464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288032" y="2448272"/>
          <a:ext cx="352839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dirty="0"/>
            <a:t>Absolute Zahlen: </a:t>
          </a:r>
          <a:r>
            <a:rPr lang="de-DE" dirty="0" err="1"/>
            <a:t>gB</a:t>
          </a:r>
          <a:r>
            <a:rPr lang="de-DE" dirty="0"/>
            <a:t>: 450 | </a:t>
          </a:r>
          <a:r>
            <a:rPr lang="de-DE" dirty="0" err="1"/>
            <a:t>pB</a:t>
          </a:r>
          <a:r>
            <a:rPr lang="de-DE" dirty="0"/>
            <a:t>: 250 | Su: 19 | kB: 7</a:t>
          </a:r>
          <a:endParaRPr lang="de-DE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FDFCB-8D4A-437E-BA11-8B571638274D}" type="datetimeFigureOut">
              <a:rPr lang="de-DE" smtClean="0"/>
              <a:t>10.08.2022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8A6A-517C-4401-BD3E-D6187168AB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53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015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681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85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89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675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415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132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18A6A-517C-4401-BD3E-D6187168AB1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592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3A8BA-9293-4854-9715-DD8A999C34BE}" type="datetimeFigureOut">
              <a:rPr lang="de-DE" smtClean="0"/>
              <a:pPr/>
              <a:t>10.08.2022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A6C3C-E003-42EE-A401-84C6A6DE0B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3.jpe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file:///\\NAS-ZV\Software_ZV\LVROffice\P\Bausteine2009\CD2009_Logos\G_mC_LVR.jpg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BWF in NRW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  <a:latin typeface="Arial" pitchFamily="34" charset="0"/>
              </a:rPr>
              <a:t>Die Pflegeerlaubnis und andere Herausforderungen aus Sicht der Leistungsträger LVR und LWL</a:t>
            </a:r>
          </a:p>
        </p:txBody>
      </p:sp>
      <p:pic>
        <p:nvPicPr>
          <p:cNvPr id="4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57186"/>
            <a:ext cx="1893578" cy="1177904"/>
          </a:xfrm>
          <a:prstGeom prst="rect">
            <a:avLst/>
          </a:prstGeom>
        </p:spPr>
      </p:pic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9425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/>
              <a:t>BWF in NRW </a:t>
            </a:r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Kurze Einführung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Besonderheiten LVR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Besonderheiten LWL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Gemeinsame Herausforderungen</a:t>
            </a:r>
          </a:p>
        </p:txBody>
      </p:sp>
      <p:pic>
        <p:nvPicPr>
          <p:cNvPr id="9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1598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BWF in NRW</a:t>
            </a:r>
            <a:br>
              <a:rPr lang="de-DE" dirty="0"/>
            </a:br>
            <a:r>
              <a:rPr lang="de-DE" sz="3600" dirty="0"/>
              <a:t>Besonderheiten LVR </a:t>
            </a:r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000" dirty="0"/>
              <a:t>Leben in Gastfamilien/</a:t>
            </a:r>
            <a:r>
              <a:rPr lang="de-DE" sz="2000" dirty="0" err="1"/>
              <a:t>LiGa</a:t>
            </a:r>
            <a:r>
              <a:rPr lang="de-DE" sz="2000" dirty="0"/>
              <a:t> = besondere Form des ambulanten betreuten Wohnens für Menschen mit seelischer oder geistiger Behinderung</a:t>
            </a:r>
          </a:p>
          <a:p>
            <a:pPr marL="0" indent="0">
              <a:buNone/>
            </a:pPr>
            <a:endParaRPr lang="de-DE" sz="2000" dirty="0"/>
          </a:p>
          <a:p>
            <a:r>
              <a:rPr lang="de-DE" sz="2000" dirty="0"/>
              <a:t>Zwei Bausteine im </a:t>
            </a:r>
            <a:r>
              <a:rPr lang="de-DE" sz="2000" dirty="0" err="1"/>
              <a:t>LiGa</a:t>
            </a:r>
            <a:r>
              <a:rPr lang="de-DE" sz="2000" dirty="0"/>
              <a:t>:</a:t>
            </a:r>
            <a:br>
              <a:rPr lang="de-DE" sz="2000"/>
            </a:br>
            <a:br>
              <a:rPr lang="de-DE" sz="2000"/>
            </a:br>
            <a:r>
              <a:rPr lang="de-DE" sz="2000"/>
              <a:t>1</a:t>
            </a:r>
            <a:r>
              <a:rPr lang="de-DE" sz="2000" dirty="0"/>
              <a:t>. Fachpädagogische Unterstützung in Form von individueller Fachleistung im Einzelfall (analog ABW) und</a:t>
            </a:r>
            <a:br>
              <a:rPr lang="de-DE" sz="2000" dirty="0"/>
            </a:br>
            <a:br>
              <a:rPr lang="de-DE" sz="2000" dirty="0"/>
            </a:br>
            <a:r>
              <a:rPr lang="de-DE" sz="2000" dirty="0"/>
              <a:t>2. Garantierte Aufwandsentschädigung für die Gastfamilie in Höhe von 1.189 € (Stand 01.09.2021)</a:t>
            </a:r>
            <a:br>
              <a:rPr lang="de-DE" sz="2000" dirty="0"/>
            </a:br>
            <a:r>
              <a:rPr lang="de-DE" sz="2000" dirty="0"/>
              <a:t> </a:t>
            </a:r>
          </a:p>
          <a:p>
            <a:r>
              <a:rPr lang="de-DE" sz="2000" dirty="0"/>
              <a:t>Hilfegewährung in Form eines Persönlichen Budget</a:t>
            </a:r>
            <a:br>
              <a:rPr lang="de-DE" sz="2000" dirty="0"/>
            </a:br>
            <a:r>
              <a:rPr lang="de-DE" sz="2000" dirty="0"/>
              <a:t> </a:t>
            </a:r>
          </a:p>
          <a:p>
            <a:r>
              <a:rPr lang="de-DE" sz="2000" dirty="0"/>
              <a:t>Fünf anerkannte </a:t>
            </a:r>
            <a:r>
              <a:rPr lang="de-DE" sz="2000" dirty="0" err="1"/>
              <a:t>LiGa</a:t>
            </a:r>
            <a:r>
              <a:rPr lang="de-DE" sz="2000" dirty="0"/>
              <a:t>-Leistungsanbieter im Rheinland: LVR Klinik Bedburg-Hau, LVR Klink Viersen, LVR Klinik Bonn, LVR Klinik Langenfeld und Spix e.V.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022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BWF in NRW</a:t>
            </a:r>
            <a:br>
              <a:rPr lang="de-DE" dirty="0"/>
            </a:br>
            <a:r>
              <a:rPr lang="de-DE" sz="3600" dirty="0"/>
              <a:t>Besonderheiten LWL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half" idx="1"/>
          </p:nvPr>
        </p:nvSpPr>
        <p:spPr>
          <a:xfrm>
            <a:off x="426384" y="2132857"/>
            <a:ext cx="4038600" cy="417646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/>
              <a:t>Qualitätszirkel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Handbuch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Jahresberichte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Keine regionale Zuständigkeit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49 BWF Teams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4648200" y="2132856"/>
            <a:ext cx="4038600" cy="417646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/>
              <a:t>Gewährung ausschließlich der fachlichen Hilfe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Pauschale Finanzierung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667,67€ für die Familie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579,82 für das Team je LB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Nebenleistungen möglich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2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BWF in NRW</a:t>
            </a:r>
            <a:br>
              <a:rPr lang="de-DE" dirty="0"/>
            </a:br>
            <a:r>
              <a:rPr lang="de-DE" sz="3600" dirty="0"/>
              <a:t>Besonderheiten LWL</a:t>
            </a:r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Diagrammplatzhalt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5717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xtplatzhalter 9"/>
          <p:cNvSpPr txBox="1">
            <a:spLocks/>
          </p:cNvSpPr>
          <p:nvPr/>
        </p:nvSpPr>
        <p:spPr>
          <a:xfrm>
            <a:off x="484648" y="6203692"/>
            <a:ext cx="7668545" cy="552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dirty="0"/>
              <a:t>Die hier ausgewiesene Zahl der Leistungsberechtigten entspricht der in den Berichten an das Ministerium für Arbeit, Gesundheit und Soziales des Landes Nordrhein-Westfalen (MAGS), sowie den Veröffentlichungen im Rahmen des Benchmarkings der Bundesarbeitsgemeinschaft der überörtlichen Träger der Sozialhilfe (</a:t>
            </a:r>
            <a:r>
              <a:rPr lang="de-DE" sz="800" dirty="0" err="1"/>
              <a:t>BAGüS</a:t>
            </a:r>
            <a:r>
              <a:rPr lang="de-DE" sz="800" dirty="0"/>
              <a:t>).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0495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BWF in NRW</a:t>
            </a:r>
            <a:br>
              <a:rPr lang="de-DE" dirty="0"/>
            </a:br>
            <a:r>
              <a:rPr lang="de-DE" sz="3600" dirty="0"/>
              <a:t>Besonderheiten LWL</a:t>
            </a:r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00000000-0008-0000-03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3541302"/>
              </p:ext>
            </p:extLst>
          </p:nvPr>
        </p:nvGraphicFramePr>
        <p:xfrm>
          <a:off x="-52439" y="1427100"/>
          <a:ext cx="5222255" cy="2688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Inhaltsplatzhalter 10">
            <a:extLst>
              <a:ext uri="{FF2B5EF4-FFF2-40B4-BE49-F238E27FC236}">
                <a16:creationId xmlns:a16="http://schemas.microsoft.com/office/drawing/2014/main" id="{00000000-0008-0000-0200-000009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305345"/>
              </p:ext>
            </p:extLst>
          </p:nvPr>
        </p:nvGraphicFramePr>
        <p:xfrm>
          <a:off x="25152" y="3861048"/>
          <a:ext cx="5122912" cy="3417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293248"/>
              </p:ext>
            </p:extLst>
          </p:nvPr>
        </p:nvGraphicFramePr>
        <p:xfrm>
          <a:off x="5004048" y="2564904"/>
          <a:ext cx="4032447" cy="2790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43136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2031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br>
              <a:rPr lang="de-DE" dirty="0"/>
            </a:br>
            <a:r>
              <a:rPr lang="de-DE" dirty="0"/>
              <a:t>BWF in NRW</a:t>
            </a:r>
            <a:br>
              <a:rPr lang="de-DE" dirty="0"/>
            </a:br>
            <a:r>
              <a:rPr lang="de-DE" sz="3600" dirty="0"/>
              <a:t>Gemeinsame Herausforderungen</a:t>
            </a:r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457200" y="1611121"/>
            <a:ext cx="8229600" cy="45150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400" dirty="0"/>
              <a:t>Pflegeerlaubnis gem. § 80 SGB IX i.V. mit § 44 SGB VIII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Bekanntheitsgrad/Akquise von Gastfamilien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Umstellung auf ein gemeinsames System in NRW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Umstellung auf Leistungs- und Prüfungsvereinbarungen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 err="1"/>
              <a:t>BAGüS</a:t>
            </a:r>
            <a:r>
              <a:rPr lang="de-DE" sz="2400" dirty="0"/>
              <a:t> Arbeitsgruppe</a:t>
            </a:r>
          </a:p>
        </p:txBody>
      </p:sp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30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/>
              <a:t>BWF in NRW</a:t>
            </a:r>
            <a:br>
              <a:rPr lang="de-DE" dirty="0"/>
            </a:br>
            <a:endParaRPr lang="de-DE" sz="3600" dirty="0"/>
          </a:p>
        </p:txBody>
      </p:sp>
      <p:pic>
        <p:nvPicPr>
          <p:cNvPr id="7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395" y="343312"/>
            <a:ext cx="1873405" cy="1165607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Zeit für Fragen</a:t>
            </a:r>
          </a:p>
        </p:txBody>
      </p:sp>
      <p:pic>
        <p:nvPicPr>
          <p:cNvPr id="5" name="Bild 52" descr="Logo des Landschaftsverbandes Rheinland mit dem Text 'Qualität für Menschen'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9402"/>
            <a:ext cx="1815465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921621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311</Words>
  <Application>Microsoft Office PowerPoint</Application>
  <PresentationFormat>Bildschirmpräsentation (4:3)</PresentationFormat>
  <Paragraphs>67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Larissa-Design</vt:lpstr>
      <vt:lpstr>BWF in NRW </vt:lpstr>
      <vt:lpstr>BWF in NRW </vt:lpstr>
      <vt:lpstr>BWF in NRW Besonderheiten LVR </vt:lpstr>
      <vt:lpstr>BWF in NRW Besonderheiten LWL</vt:lpstr>
      <vt:lpstr>BWF in NRW Besonderheiten LWL</vt:lpstr>
      <vt:lpstr>BWF in NRW Besonderheiten LWL</vt:lpstr>
      <vt:lpstr> BWF in NRW Gemeinsame Herausforderungen</vt:lpstr>
      <vt:lpstr>BWF in NRW </vt:lpstr>
    </vt:vector>
  </TitlesOfParts>
  <Company>LWL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BWF in NRW</dc:title>
  <dc:creator>Hermann, Katrin</dc:creator>
  <cp:lastModifiedBy>Willibald, Felix</cp:lastModifiedBy>
  <cp:revision>17</cp:revision>
  <dcterms:created xsi:type="dcterms:W3CDTF">2021-08-25T10:05:44Z</dcterms:created>
  <dcterms:modified xsi:type="dcterms:W3CDTF">2022-08-10T09:40:38Z</dcterms:modified>
</cp:coreProperties>
</file>